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  <p:sldMasterId id="2147483756" r:id="rId2"/>
  </p:sldMasterIdLst>
  <p:notesMasterIdLst>
    <p:notesMasterId r:id="rId12"/>
  </p:notesMasterIdLst>
  <p:sldIdLst>
    <p:sldId id="256" r:id="rId3"/>
    <p:sldId id="260" r:id="rId4"/>
    <p:sldId id="257" r:id="rId5"/>
    <p:sldId id="258" r:id="rId6"/>
    <p:sldId id="259" r:id="rId7"/>
    <p:sldId id="261" r:id="rId8"/>
    <p:sldId id="263" r:id="rId9"/>
    <p:sldId id="262" r:id="rId10"/>
    <p:sldId id="26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49" autoAdjust="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81E29-169E-40DE-8A72-AB26F11E9B03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BF00-7890-48CC-95E9-D243D93535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91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Level horizon – use level –horizon on third - Easy option for focus – don’t forget what</a:t>
            </a:r>
            <a:r>
              <a:rPr lang="en-GB" baseline="0" dirty="0"/>
              <a:t> </a:t>
            </a:r>
            <a:r>
              <a:rPr lang="en-GB" dirty="0"/>
              <a:t>your subject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EBF00-7890-48CC-95E9-D243D935350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2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Exposure comp, or manual or spot meter for dark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EBF00-7890-48CC-95E9-D243D935350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26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 20.13 / 20.13 Aperture20.11/20.11 – Filter 20.00/20.11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EBF00-7890-48CC-95E9-D243D935350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8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1CAC-4B4F-418F-8C09-8B594029D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6D03A-F75A-4B49-8818-2AC5CE28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2898-B3AB-42D8-AC05-C52C13BF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9DC0-3313-4342-A5C1-ADA85802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C5412-577E-477B-8868-9D112A06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2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2EBD-0A26-4049-AC2F-929D7431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3EC3F-A763-40BB-9325-FA224F87C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24CA8-3047-479B-83AB-71292B84B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851A2-B17E-4162-9798-A553E6A7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79142-A80A-4D4D-B318-CAEA6F41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3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C10C1-85BF-4441-8470-75CAC9721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60C77-06A8-4117-B09C-F2BD2941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353C5-33D7-4D46-AC8A-645C667E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20B21-6699-4816-AEB1-E10C89DB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2BCCC-BE5B-48BB-BC0F-2C4C30F1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0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5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8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77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53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730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79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9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2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94A3-E608-402B-9C76-DE9333F2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A79B-25D5-4454-A0AD-95C2F9966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153BB-A2D3-491A-B203-819C7B106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E24CE-600F-4140-8610-A901D841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70F9-8EF5-447E-86F9-92E4A000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1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59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3015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4519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38442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0143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85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8569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74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4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F5B4-83B4-4CFF-A7CB-0E01802D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387FC-EF54-44DF-B939-4FE98871C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50B6B-264C-4223-A0C5-C1D4FA0B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B79CE-BB49-4C77-A21A-E5F7AEFB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2F2E2-862C-4320-9BAF-61E2D68B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B9AB-6DF5-4097-8323-DD613061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8CC91-4C08-49CF-9023-FBA677AA1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CE670-4901-4E46-ABD1-04181A599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ACA39-6F8D-4BD2-A4EC-C39D0BA7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3958B-DB50-4170-8CB6-A1681CEE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7C30F-EECE-490E-BA18-18C94C2E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5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2CF1-FC69-47FC-AA0A-19B75FE1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0CA4-CD4E-4C01-86F8-1B55EBB6B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41047-094E-4CE8-8C0A-77D8AE024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6EF41-BFBF-44BB-A2E2-EE859D020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CA9B2-D7E7-4BF1-A95C-B26567528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1C3B2-AFD3-4902-85FF-2760D7AA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5B9EC-1600-4DFF-89D7-E941D106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EBE91-41C5-461D-978D-4A9A97E6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103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41E2-58FB-4CC3-822F-CFB939BA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E15B8-8333-4A2C-8F99-81581398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83845-3114-47B7-95D4-97ED0E76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AAE07-36DC-464E-91D9-3F7C11DE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1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5B983-9DC0-401E-85DC-E126BA5F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AF0E7-BDD9-4C97-A50E-743C840E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CCBF2-FBB4-4707-B4C3-73D7E100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4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BD31-9888-479A-8B74-74937EF7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97E5-E94A-4EBB-A066-4B7AF3D70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1AC62-1D0B-4E65-AF02-9DEC76362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84F6-1065-4626-A50F-72ABBD63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A817C-74A0-476F-8CD6-DE47AA1C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1DC17-BE42-4C6A-96D2-C5113597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3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C8EB-61CE-41F0-BEFF-B29D9A97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DAD19-8A0B-4191-92F1-1727B14E4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7465A-F79C-4761-A947-4893886BA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24CDB-3BEB-49E9-81E2-6CC8FEC5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6FFA6-6D7B-4B58-92F2-4EDA108C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FE0C5-2A39-4988-BD89-F8ACD6FD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7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319FB2-012E-4FD6-9168-F1F31C5A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32661-FC67-41BD-B4D2-D73F9C996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69E9-A8DC-47B0-B2C0-064595C70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B0DC4-542E-425F-8B2A-1613FB260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9709F-3E35-45C3-8F52-2B60CEED8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78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Z0rubRtnavY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hyperlink" Target="https://youtu.be/GPjeGqyy41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522" y="1628554"/>
            <a:ext cx="8825658" cy="3329581"/>
          </a:xfrm>
          <a:effectLst>
            <a:reflection stA="87000" endPos="0" dist="50800" dir="5400000" sy="-100000" algn="bl" rotWithShape="0"/>
          </a:effectLst>
        </p:spPr>
        <p:txBody>
          <a:bodyPr>
            <a:scene3d>
              <a:camera prst="orthographicFront"/>
              <a:lightRig rig="threePt" dir="t"/>
            </a:scene3d>
            <a:sp3d prstMaterial="metal"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50800" dist="50800" dir="1200000" algn="ctr" rotWithShape="0">
                    <a:srgbClr val="000000">
                      <a:alpha val="48000"/>
                    </a:srgbClr>
                  </a:outerShdw>
                  <a:reflection blurRad="63500" stA="55000" endA="50" endPos="85000" dist="88900" dir="5400000" sy="-100000" algn="bl" rotWithShape="0"/>
                </a:effectLst>
              </a:rPr>
              <a:t>Sunset</a:t>
            </a:r>
            <a:br>
              <a:rPr lang="en-GB" sz="8800" b="1" dirty="0">
                <a:solidFill>
                  <a:schemeClr val="bg1"/>
                </a:solidFill>
                <a:effectLst>
                  <a:outerShdw blurRad="50800" dist="50800" dir="1200000" algn="ctr" rotWithShape="0">
                    <a:srgbClr val="000000">
                      <a:alpha val="48000"/>
                    </a:srgbClr>
                  </a:outerShdw>
                  <a:reflection blurRad="63500" stA="55000" endA="50" endPos="85000" dist="88900" dir="5400000" sy="-100000" algn="bl" rotWithShape="0"/>
                </a:effectLst>
              </a:rPr>
            </a:br>
            <a:br>
              <a:rPr lang="en-GB" sz="8800" b="1" dirty="0">
                <a:solidFill>
                  <a:schemeClr val="bg1"/>
                </a:solidFill>
                <a:effectLst>
                  <a:outerShdw blurRad="50800" dist="50800" dir="1200000" algn="ctr" rotWithShape="0">
                    <a:srgbClr val="000000">
                      <a:alpha val="48000"/>
                    </a:srgbClr>
                  </a:outerShdw>
                  <a:reflection blurRad="63500" stA="55000" endA="50" endPos="85000" dist="88900" dir="5400000" sy="-100000" algn="bl" rotWithShape="0"/>
                </a:effectLst>
              </a:rPr>
            </a:br>
            <a:r>
              <a:rPr lang="en-GB" sz="8800" b="1" dirty="0">
                <a:solidFill>
                  <a:schemeClr val="bg1"/>
                </a:solidFill>
                <a:effectLst>
                  <a:outerShdw blurRad="50800" dist="50800" dir="1200000" algn="ctr" rotWithShape="0">
                    <a:srgbClr val="000000">
                      <a:alpha val="48000"/>
                    </a:srgbClr>
                  </a:outerShdw>
                  <a:reflection blurRad="63500" stA="55000" endA="50" endPos="85000" dist="88900" dir="5400000" sy="-100000" algn="bl" rotWithShape="0"/>
                </a:effectLst>
              </a:rPr>
              <a:t>Photography</a:t>
            </a:r>
          </a:p>
        </p:txBody>
      </p:sp>
      <p:pic>
        <p:nvPicPr>
          <p:cNvPr id="3" name="01 A Kind of Magic">
            <a:hlinkClick r:id="" action="ppaction://media"/>
            <a:extLst>
              <a:ext uri="{FF2B5EF4-FFF2-40B4-BE49-F238E27FC236}">
                <a16:creationId xmlns:a16="http://schemas.microsoft.com/office/drawing/2014/main" id="{E724D5BF-BA48-4EAA-926D-4ADD11C0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960" y="1498349"/>
            <a:ext cx="7729728" cy="46851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Flickr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Pinterest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Google earth/maps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Weather Forecast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Traffic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Accompanied?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Apps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1965960" y="610196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Where to go and when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8A4C5-106B-42F9-AD4A-BF82AFF0D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380" y="1484768"/>
            <a:ext cx="7242773" cy="4888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C845D1-131A-4F4C-9613-B1162CBED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977" y="1586620"/>
            <a:ext cx="2635407" cy="46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8E51448-E070-46BD-A891-6D016F3A9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149" y="5141240"/>
            <a:ext cx="1545642" cy="154564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1881">
            <a:off x="2544151" y="1868707"/>
            <a:ext cx="1413510" cy="1413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26315">
            <a:off x="6970088" y="1602490"/>
            <a:ext cx="1674852" cy="1719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607" y="4781537"/>
            <a:ext cx="868680" cy="136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9967" y="4223861"/>
            <a:ext cx="1453896" cy="197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33" y="1133087"/>
            <a:ext cx="1335024" cy="1810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1596" y="1406684"/>
            <a:ext cx="2056738" cy="1376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672" y="3887302"/>
            <a:ext cx="2177591" cy="1659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307" y="3143821"/>
            <a:ext cx="1490472" cy="1240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10" y="3171591"/>
            <a:ext cx="1554480" cy="1481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763" y="1590679"/>
            <a:ext cx="1697780" cy="13529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030" y="5211414"/>
            <a:ext cx="1654078" cy="1405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326" y="3264830"/>
            <a:ext cx="1477400" cy="149114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black">
          <a:xfrm>
            <a:off x="1965960" y="610196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 to take</a:t>
            </a:r>
          </a:p>
        </p:txBody>
      </p:sp>
    </p:spTree>
    <p:extLst>
      <p:ext uri="{BB962C8B-B14F-4D97-AF65-F5344CB8AC3E}">
        <p14:creationId xmlns:p14="http://schemas.microsoft.com/office/powerpoint/2010/main" val="39970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126" y="1860106"/>
            <a:ext cx="7729728" cy="3824805"/>
          </a:xfrm>
        </p:spPr>
        <p:txBody>
          <a:bodyPr>
            <a:normAutofit/>
          </a:bodyPr>
          <a:lstStyle/>
          <a:p>
            <a:r>
              <a:rPr lang="en-GB" dirty="0"/>
              <a:t>Composition – </a:t>
            </a:r>
          </a:p>
          <a:p>
            <a:pPr lvl="1"/>
            <a:r>
              <a:rPr lang="en-GB" sz="1800" dirty="0"/>
              <a:t>Foreground</a:t>
            </a:r>
          </a:p>
          <a:p>
            <a:pPr lvl="1"/>
            <a:r>
              <a:rPr lang="en-GB" sz="1800" dirty="0"/>
              <a:t>Horizon</a:t>
            </a:r>
          </a:p>
          <a:p>
            <a:pPr lvl="1"/>
            <a:r>
              <a:rPr lang="en-GB" sz="1800" dirty="0"/>
              <a:t>Third up or third down?</a:t>
            </a:r>
          </a:p>
          <a:p>
            <a:pPr lvl="1"/>
            <a:endParaRPr lang="en-GB" sz="1800" dirty="0"/>
          </a:p>
          <a:p>
            <a:r>
              <a:rPr lang="en-GB" dirty="0"/>
              <a:t>Hyperfocal Distance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1965960" y="610196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Composing your shot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BC40B-8CC3-4750-BF26-D15D7D6EE3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216" y="2048478"/>
            <a:ext cx="5133277" cy="34248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3C17-E8CF-4CB1-BD7F-25EF7947C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9"/>
          <a:stretch/>
        </p:blipFill>
        <p:spPr>
          <a:xfrm>
            <a:off x="6657524" y="2048478"/>
            <a:ext cx="5140969" cy="3448063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329398" y="4292147"/>
            <a:ext cx="3985802" cy="7665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0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2363288" y="610196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Don’t lose sight of your subject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926" y="1458195"/>
            <a:ext cx="3455960" cy="51752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3288" y="1813065"/>
            <a:ext cx="4126451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Don’t forget what your subject is??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4400" dirty="0"/>
              <a:t>It’s Behind you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324" y="1765521"/>
            <a:ext cx="7967352" cy="44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0926" y="1656213"/>
            <a:ext cx="7901058" cy="4832810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Sunglasses?</a:t>
            </a:r>
          </a:p>
          <a:p>
            <a:endParaRPr lang="en-GB" sz="2400" dirty="0"/>
          </a:p>
          <a:p>
            <a:r>
              <a:rPr lang="en-GB" sz="2400" dirty="0"/>
              <a:t>Starting point </a:t>
            </a:r>
          </a:p>
          <a:p>
            <a:r>
              <a:rPr lang="en-GB" sz="2400" dirty="0"/>
              <a:t>F16</a:t>
            </a:r>
          </a:p>
          <a:p>
            <a:r>
              <a:rPr lang="en-GB" sz="2400" dirty="0"/>
              <a:t>ISO 100</a:t>
            </a:r>
          </a:p>
          <a:p>
            <a:r>
              <a:rPr lang="en-GB" sz="2400" dirty="0"/>
              <a:t>1/50 sec</a:t>
            </a:r>
          </a:p>
          <a:p>
            <a:endParaRPr lang="en-GB" sz="2400" dirty="0"/>
          </a:p>
          <a:p>
            <a:r>
              <a:rPr lang="en-GB" sz="2400" dirty="0"/>
              <a:t>Underexpose.  </a:t>
            </a:r>
          </a:p>
          <a:p>
            <a:endParaRPr lang="en-GB" sz="2400" dirty="0"/>
          </a:p>
          <a:p>
            <a:r>
              <a:rPr lang="en-GB" sz="2400" dirty="0"/>
              <a:t>Use your histogram </a:t>
            </a:r>
          </a:p>
          <a:p>
            <a:endParaRPr lang="en-GB" sz="2400" dirty="0"/>
          </a:p>
          <a:p>
            <a:r>
              <a:rPr lang="en-GB" sz="2600" dirty="0"/>
              <a:t>Shoot in aperture priority with exposure compensation while the sun is still in the sky, and then switch to manual once the sun dips below the horizon. 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2363288" y="627900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Settings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819174"/>
            <a:ext cx="5245769" cy="3763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785" y="1567457"/>
            <a:ext cx="8128000" cy="420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286" y="1704526"/>
            <a:ext cx="2486357" cy="22291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E8FEBB-7429-49E8-9EDB-38595E8776B6}"/>
              </a:ext>
            </a:extLst>
          </p:cNvPr>
          <p:cNvGrpSpPr/>
          <p:nvPr/>
        </p:nvGrpSpPr>
        <p:grpSpPr>
          <a:xfrm>
            <a:off x="2705554" y="1578554"/>
            <a:ext cx="6780892" cy="4192603"/>
            <a:chOff x="3288034" y="1584453"/>
            <a:chExt cx="6780892" cy="41926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89960C-C6AD-4E1B-980A-5166F21E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8034" y="1584453"/>
              <a:ext cx="6780892" cy="41926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8636-7861-4CB7-9B2C-D8D599FB9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7172" y="3778454"/>
              <a:ext cx="1911754" cy="199860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B32535-6641-4E61-B82D-158E526B125D}"/>
              </a:ext>
            </a:extLst>
          </p:cNvPr>
          <p:cNvGrpSpPr/>
          <p:nvPr/>
        </p:nvGrpSpPr>
        <p:grpSpPr>
          <a:xfrm>
            <a:off x="4223235" y="1567457"/>
            <a:ext cx="3743099" cy="5164315"/>
            <a:chOff x="4193472" y="0"/>
            <a:chExt cx="4189644" cy="62753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31705-2AF8-4C53-9BC0-CEFB6DFD0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0808" y="0"/>
              <a:ext cx="4182308" cy="62704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680B21-48FB-4B5F-AD13-A380453FF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3472" y="4572394"/>
              <a:ext cx="1750941" cy="170297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E220D7-8939-48EE-B8D0-CB847F018255}"/>
              </a:ext>
            </a:extLst>
          </p:cNvPr>
          <p:cNvGrpSpPr/>
          <p:nvPr/>
        </p:nvGrpSpPr>
        <p:grpSpPr>
          <a:xfrm>
            <a:off x="2575764" y="1574469"/>
            <a:ext cx="7038042" cy="4123853"/>
            <a:chOff x="3030884" y="1398282"/>
            <a:chExt cx="7038042" cy="41238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F014FF-64D1-40EC-A415-AFB5B7445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0884" y="1398282"/>
              <a:ext cx="7038042" cy="41238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8033B4-3853-4922-BE2F-61BB6B7BA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0884" y="3838586"/>
              <a:ext cx="1762271" cy="1658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2363288" y="610196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 small change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E6F14B-139C-493E-80E0-CCA92D4A2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066" y="2052638"/>
            <a:ext cx="6293643" cy="419576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3C9D-2262-402F-A238-949C5A60A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102" y="1612256"/>
            <a:ext cx="2147775" cy="28188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0211CC1-155A-4967-A009-C6551D74038C}"/>
              </a:ext>
            </a:extLst>
          </p:cNvPr>
          <p:cNvGrpSpPr/>
          <p:nvPr/>
        </p:nvGrpSpPr>
        <p:grpSpPr>
          <a:xfrm>
            <a:off x="2381160" y="1624196"/>
            <a:ext cx="7470000" cy="4722000"/>
            <a:chOff x="2372007" y="1595310"/>
            <a:chExt cx="7470000" cy="4722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301D73-73F8-46D4-9288-748E7F75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579" y="1595310"/>
              <a:ext cx="7465428" cy="4722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4BA500-1FD7-4D38-A27C-3F8352626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007" y="1602799"/>
              <a:ext cx="2263738" cy="281878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43D1E-33AB-4F9B-A0F4-41E103DACBE7}"/>
              </a:ext>
            </a:extLst>
          </p:cNvPr>
          <p:cNvGrpSpPr/>
          <p:nvPr/>
        </p:nvGrpSpPr>
        <p:grpSpPr>
          <a:xfrm>
            <a:off x="2352249" y="1621506"/>
            <a:ext cx="7470000" cy="4735374"/>
            <a:chOff x="4514966" y="4640181"/>
            <a:chExt cx="7087338" cy="47353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7E62E0-84EE-45EE-8FBA-59FA92CC0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8539" y="4653555"/>
              <a:ext cx="7083765" cy="4722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B8B4F7-C526-48D3-B3C6-F6FE4B380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4966" y="4640181"/>
              <a:ext cx="2024744" cy="281879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998992E-E198-4336-84EC-DA024D78BCE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022" y="1634880"/>
            <a:ext cx="8587956" cy="4830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04B74F-F526-4D9A-B8E3-E95E98E10B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822" y="1627092"/>
            <a:ext cx="8587956" cy="4830725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A7792B-B739-44FA-B238-B2790A90EA45}"/>
              </a:ext>
            </a:extLst>
          </p:cNvPr>
          <p:cNvCxnSpPr>
            <a:cxnSpLocks/>
          </p:cNvCxnSpPr>
          <p:nvPr/>
        </p:nvCxnSpPr>
        <p:spPr>
          <a:xfrm flipH="1">
            <a:off x="10046095" y="2771231"/>
            <a:ext cx="851025" cy="651851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A4CFED-B7D1-4285-9FBA-DE551B30CC0F}"/>
              </a:ext>
            </a:extLst>
          </p:cNvPr>
          <p:cNvGrpSpPr/>
          <p:nvPr/>
        </p:nvGrpSpPr>
        <p:grpSpPr>
          <a:xfrm>
            <a:off x="2338545" y="1621506"/>
            <a:ext cx="7472255" cy="4024987"/>
            <a:chOff x="2369719" y="1568783"/>
            <a:chExt cx="7472255" cy="40249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25819D-DA6E-4082-B610-3B4E7D21A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1974" y="1568783"/>
              <a:ext cx="7470000" cy="402498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3F06C4-BD4A-4C77-AF93-8F9A34569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9719" y="1568783"/>
              <a:ext cx="1860523" cy="2479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4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042" y="1963554"/>
            <a:ext cx="8420822" cy="3776473"/>
          </a:xfrm>
        </p:spPr>
        <p:txBody>
          <a:bodyPr/>
          <a:lstStyle/>
          <a:p>
            <a:r>
              <a:rPr lang="en-GB" dirty="0"/>
              <a:t>ND Graduated filters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2017741" y="619249"/>
            <a:ext cx="7465424" cy="77446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Enhancing your shot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998" y="2632585"/>
            <a:ext cx="5000966" cy="2948941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48CC7CA5-309B-4C95-BA60-73DD6282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459002" y="2474085"/>
            <a:ext cx="4885956" cy="32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9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161FD9-A1A9-4992-86B1-F3CDD24F69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512" y="374767"/>
            <a:ext cx="9000000" cy="5998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0A5D6-5B34-4BFB-AC89-8B6D9EAA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196" y="368601"/>
            <a:ext cx="9000000" cy="5998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4071D-AA7B-411B-9A4F-B104500700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0" y="367246"/>
            <a:ext cx="10800000" cy="4735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ACF907-2DEF-4C09-9B77-5D9E5EF459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966" y="399414"/>
            <a:ext cx="9000000" cy="5998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28112-8738-41DE-AEEA-E9C65C1325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8" y="394154"/>
            <a:ext cx="10800000" cy="4888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869E03-B883-49C0-AD3A-1B4103F628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929" y="398061"/>
            <a:ext cx="9000000" cy="5998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5D608F-1FB6-4FDE-AF35-86AD02CE88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3" y="375927"/>
            <a:ext cx="10800000" cy="5616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E576E-E867-4105-B244-3B7C0AB4BF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3" y="387951"/>
            <a:ext cx="10800000" cy="6328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B73492-069F-4658-B4CF-2DE08FBFF35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06" y="376290"/>
            <a:ext cx="9000000" cy="599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81C790-1715-43BF-AA1C-0B46C89D16C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04" y="378199"/>
            <a:ext cx="9000000" cy="59985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5DB668-2C9D-494C-BD67-C6A810200D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31" y="384941"/>
            <a:ext cx="10800000" cy="54949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0C796F-B2DB-4537-A8A8-22CCC0924F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1767" y="380230"/>
            <a:ext cx="9000000" cy="60046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939AE2-4749-49E3-9DB2-D845EEEC63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598" y="390042"/>
            <a:ext cx="10800000" cy="626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PPTCOMPATIBLE4" val="RXP"/>
  <p:tag name="VARSAVEMESSAGETIMESTAMP" val="RXP23/08/2018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117</Words>
  <Application>Microsoft Office PowerPoint</Application>
  <PresentationFormat>Widescreen</PresentationFormat>
  <Paragraphs>51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Wingdings 3</vt:lpstr>
      <vt:lpstr>Office Theme</vt:lpstr>
      <vt:lpstr>Ion</vt:lpstr>
      <vt:lpstr>Sunset  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F. Hoffmann-La Roche,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Sunset photography</dc:title>
  <dc:creator>Moore, Simon {DEUF~Burgess Hill}</dc:creator>
  <cp:lastModifiedBy>John Aersa</cp:lastModifiedBy>
  <cp:revision>67</cp:revision>
  <dcterms:created xsi:type="dcterms:W3CDTF">2018-08-23T18:58:54Z</dcterms:created>
  <dcterms:modified xsi:type="dcterms:W3CDTF">2018-10-18T18:40:28Z</dcterms:modified>
</cp:coreProperties>
</file>