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7" name="Body Level One…"/>
          <p:cNvSpPr txBox="1"/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862804876_960x639.jpg"/>
          <p:cNvSpPr/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824910546_2681x1332.jpg"/>
          <p:cNvSpPr/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575395635_960x639.jpg"/>
          <p:cNvSpPr/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/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3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92709243_1322x1323.jpeg"/>
          <p:cNvSpPr/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1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824910546_2681x1332.jpg"/>
          <p:cNvSpPr/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tif"/><Relationship Id="rId3" Type="http://schemas.openxmlformats.org/officeDocument/2006/relationships/image" Target="../media/image7.tif"/><Relationship Id="rId4" Type="http://schemas.openxmlformats.org/officeDocument/2006/relationships/image" Target="../media/image8.tif"/><Relationship Id="rId5" Type="http://schemas.openxmlformats.org/officeDocument/2006/relationships/image" Target="../media/image9.tif"/><Relationship Id="rId6" Type="http://schemas.openxmlformats.org/officeDocument/2006/relationships/image" Target="../media/image10.tif"/><Relationship Id="rId7" Type="http://schemas.openxmlformats.org/officeDocument/2006/relationships/image" Target="../media/image11.tif"/><Relationship Id="rId8" Type="http://schemas.openxmlformats.org/officeDocument/2006/relationships/image" Target="../media/image12.tif"/><Relationship Id="rId9" Type="http://schemas.openxmlformats.org/officeDocument/2006/relationships/image" Target="../media/image13.tif"/><Relationship Id="rId10" Type="http://schemas.openxmlformats.org/officeDocument/2006/relationships/image" Target="../media/image14.tif"/><Relationship Id="rId11" Type="http://schemas.openxmlformats.org/officeDocument/2006/relationships/image" Target="../media/image15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theatlantic.com/photo/2020/11/winners-close-up-photographer-year/617070/" TargetMode="External"/><Relationship Id="rId3" Type="http://schemas.openxmlformats.org/officeDocument/2006/relationships/image" Target="../media/image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7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8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9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5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jpeg"/><Relationship Id="rId3" Type="http://schemas.openxmlformats.org/officeDocument/2006/relationships/image" Target="../media/image12.jpeg"/><Relationship Id="rId4" Type="http://schemas.openxmlformats.org/officeDocument/2006/relationships/image" Target="../media/image28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olympus-lifescience.com/en/microscope-resource/primer/java/lens/bi-convex/" TargetMode="External"/><Relationship Id="rId3" Type="http://schemas.openxmlformats.org/officeDocument/2006/relationships/image" Target="../media/image1.tif"/><Relationship Id="rId4" Type="http://schemas.openxmlformats.org/officeDocument/2006/relationships/image" Target="../media/image2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image" Target="../media/image3.tif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Relationship Id="rId3" Type="http://schemas.openxmlformats.org/officeDocument/2006/relationships/image" Target="../media/image4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tif"/><Relationship Id="rId3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imon Williams February 2021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Simon Williams February 2021</a:t>
            </a:r>
          </a:p>
        </p:txBody>
      </p:sp>
      <p:sp>
        <p:nvSpPr>
          <p:cNvPr id="152" name="Extreme close-up photography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Extreme close-up photography</a:t>
            </a:r>
          </a:p>
        </p:txBody>
      </p:sp>
      <p:sp>
        <p:nvSpPr>
          <p:cNvPr id="153" name="A1 Camera Club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A1 Camera Club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9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1" name="MacroCompactCanon2-0004-Editfocusstacked.jpeg" descr="MacroCompactCanon2-0004-Editfocusstacke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8500" y="0"/>
            <a:ext cx="20447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Compact Canon in macro mode"/>
          <p:cNvSpPr txBox="1"/>
          <p:nvPr/>
        </p:nvSpPr>
        <p:spPr>
          <a:xfrm>
            <a:off x="2071095" y="11419214"/>
            <a:ext cx="18304574" cy="1564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900"/>
            </a:lvl1pPr>
          </a:lstStyle>
          <a:p>
            <a:pPr/>
            <a:r>
              <a:t>Compact Canon in macro mode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macrofuji-0580-2.jpeg" descr="macrofuji-0580-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96303" y="0"/>
            <a:ext cx="10312401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APSC Fuji  with  extension tube"/>
          <p:cNvSpPr txBox="1"/>
          <p:nvPr/>
        </p:nvSpPr>
        <p:spPr>
          <a:xfrm>
            <a:off x="536768" y="4576902"/>
            <a:ext cx="8550061" cy="4562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9900"/>
            </a:pPr>
            <a:r>
              <a:t>APSC Fuji </a:t>
            </a:r>
            <a:br/>
            <a:r>
              <a:t>with </a:t>
            </a:r>
            <a:br/>
            <a:r>
              <a:t>extension tube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9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0" name="Crocus_X-rayFilm_Inverted.jpeg" descr="Crocus_X-rayFilm_Inverte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7250" y="0"/>
            <a:ext cx="226695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1900s Plate camera. Image 4 inches wide"/>
          <p:cNvSpPr txBox="1"/>
          <p:nvPr/>
        </p:nvSpPr>
        <p:spPr>
          <a:xfrm>
            <a:off x="-265803" y="12080155"/>
            <a:ext cx="24087718" cy="1564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900"/>
            </a:lvl1pPr>
          </a:lstStyle>
          <a:p>
            <a:pPr/>
            <a:r>
              <a:t>1900s Plate camera. Image 4 inches wide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ubjects?"/>
          <p:cNvSpPr txBox="1"/>
          <p:nvPr>
            <p:ph type="title"/>
          </p:nvPr>
        </p:nvSpPr>
        <p:spPr>
          <a:xfrm>
            <a:off x="545559" y="859540"/>
            <a:ext cx="9779001" cy="1359281"/>
          </a:xfrm>
          <a:prstGeom prst="rect">
            <a:avLst/>
          </a:prstGeom>
        </p:spPr>
        <p:txBody>
          <a:bodyPr/>
          <a:lstStyle>
            <a:lvl1pPr defTabSz="2389572">
              <a:defRPr spc="-166" sz="8330"/>
            </a:lvl1pPr>
          </a:lstStyle>
          <a:p>
            <a:pPr/>
            <a:r>
              <a:t>Subjects?</a:t>
            </a:r>
          </a:p>
        </p:txBody>
      </p:sp>
      <p:sp>
        <p:nvSpPr>
          <p:cNvPr id="214" name="Whatever you find fascinating!…"/>
          <p:cNvSpPr txBox="1"/>
          <p:nvPr>
            <p:ph type="body" sz="half" idx="1"/>
          </p:nvPr>
        </p:nvSpPr>
        <p:spPr>
          <a:xfrm>
            <a:off x="734399" y="2802758"/>
            <a:ext cx="9401320" cy="10247558"/>
          </a:xfrm>
          <a:prstGeom prst="rect">
            <a:avLst/>
          </a:prstGeom>
        </p:spPr>
        <p:txBody>
          <a:bodyPr/>
          <a:lstStyle/>
          <a:p>
            <a:pPr>
              <a:defRPr b="0"/>
            </a:pPr>
            <a:r>
              <a:t>Whatever you find fascinating!</a:t>
            </a:r>
          </a:p>
          <a:p>
            <a:pPr lvl="1">
              <a:defRPr b="0"/>
            </a:pPr>
            <a:r>
              <a:t>Insects</a:t>
            </a:r>
          </a:p>
          <a:p>
            <a:pPr lvl="1">
              <a:defRPr b="0"/>
            </a:pPr>
            <a:r>
              <a:t>Plants</a:t>
            </a:r>
          </a:p>
          <a:p>
            <a:pPr lvl="1">
              <a:defRPr b="0"/>
            </a:pPr>
            <a:r>
              <a:t>Found things shells, stones</a:t>
            </a:r>
          </a:p>
          <a:p>
            <a:pPr lvl="1">
              <a:defRPr b="0"/>
            </a:pPr>
            <a:r>
              <a:t>Everyday objects</a:t>
            </a:r>
          </a:p>
          <a:p>
            <a:pPr lvl="1">
              <a:defRPr b="0"/>
            </a:pPr>
            <a:r>
              <a:t>Feathers</a:t>
            </a:r>
          </a:p>
          <a:p>
            <a:pPr lvl="1">
              <a:defRPr b="0"/>
            </a:pPr>
            <a:r>
              <a:t>Water droplets </a:t>
            </a:r>
          </a:p>
          <a:p>
            <a:pPr lvl="1">
              <a:defRPr b="0"/>
            </a:pPr>
            <a:r>
              <a:t>Ice-frost</a:t>
            </a:r>
          </a:p>
          <a:p>
            <a:pPr lvl="1">
              <a:defRPr b="0"/>
            </a:pPr>
            <a:r>
              <a:t>Water</a:t>
            </a:r>
          </a:p>
          <a:p>
            <a:pPr lvl="1">
              <a:defRPr b="0"/>
            </a:pPr>
            <a:r>
              <a:t>Bubbles</a:t>
            </a:r>
          </a:p>
        </p:txBody>
      </p:sp>
      <p:pic>
        <p:nvPicPr>
          <p:cNvPr id="21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29950" y="5111750"/>
            <a:ext cx="2324100" cy="3492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61655" y="1556364"/>
            <a:ext cx="2324101" cy="349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918122" y="5697880"/>
            <a:ext cx="2857501" cy="285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972318" y="9798400"/>
            <a:ext cx="4722125" cy="26443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963036" y="1375287"/>
            <a:ext cx="3492501" cy="2324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474372" y="1783999"/>
            <a:ext cx="3810001" cy="213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771397" y="4787088"/>
            <a:ext cx="3365501" cy="2413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age" descr="Image"/>
          <p:cNvPicPr>
            <a:picLocks noChangeAspect="1"/>
          </p:cNvPicPr>
          <p:nvPr/>
        </p:nvPicPr>
        <p:blipFill>
          <a:blip r:embed="rId9">
            <a:extLst/>
          </a:blip>
          <a:srcRect l="0" t="0" r="0" b="17342"/>
          <a:stretch>
            <a:fillRect/>
          </a:stretch>
        </p:blipFill>
        <p:spPr>
          <a:xfrm>
            <a:off x="19873410" y="8287789"/>
            <a:ext cx="3161477" cy="2037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636172" y="9798400"/>
            <a:ext cx="3606801" cy="224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9086022" y="10775452"/>
            <a:ext cx="3556001" cy="228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hallenges?"/>
          <p:cNvSpPr txBox="1"/>
          <p:nvPr>
            <p:ph type="title"/>
          </p:nvPr>
        </p:nvSpPr>
        <p:spPr>
          <a:xfrm>
            <a:off x="1206500" y="398126"/>
            <a:ext cx="9779000" cy="1348594"/>
          </a:xfrm>
          <a:prstGeom prst="rect">
            <a:avLst/>
          </a:prstGeom>
        </p:spPr>
        <p:txBody>
          <a:bodyPr/>
          <a:lstStyle>
            <a:lvl1pPr defTabSz="2365188">
              <a:defRPr spc="-164" sz="8245"/>
            </a:lvl1pPr>
          </a:lstStyle>
          <a:p>
            <a:pPr/>
            <a:r>
              <a:t>Challenges?</a:t>
            </a:r>
          </a:p>
        </p:txBody>
      </p:sp>
      <p:sp>
        <p:nvSpPr>
          <p:cNvPr id="227" name="Depth of field…"/>
          <p:cNvSpPr txBox="1"/>
          <p:nvPr>
            <p:ph type="body" sz="half" idx="1"/>
          </p:nvPr>
        </p:nvSpPr>
        <p:spPr>
          <a:xfrm>
            <a:off x="1206500" y="2021672"/>
            <a:ext cx="10471547" cy="10421307"/>
          </a:xfrm>
          <a:prstGeom prst="rect">
            <a:avLst/>
          </a:prstGeom>
        </p:spPr>
        <p:txBody>
          <a:bodyPr/>
          <a:lstStyle/>
          <a:p>
            <a:pPr defTabSz="660400">
              <a:defRPr sz="4400"/>
            </a:pPr>
            <a:r>
              <a:t>Depth of field</a:t>
            </a:r>
          </a:p>
          <a:p>
            <a:pPr lvl="1" indent="365760" defTabSz="660400">
              <a:defRPr b="0" sz="4400"/>
            </a:pPr>
            <a:r>
              <a:rPr i="1"/>
              <a:t>“the typical aperture number for macro photography is between f/5.6 and f/11.”</a:t>
            </a:r>
            <a:r>
              <a:t> I say use what works! Small apertures (larger F numbers) help keep more of  your subject sharp and in focus.</a:t>
            </a:r>
            <a:br/>
          </a:p>
          <a:p>
            <a:pPr lvl="1" indent="365760" defTabSz="660400">
              <a:defRPr sz="4400"/>
            </a:pPr>
            <a:r>
              <a:t>Focussing</a:t>
            </a:r>
          </a:p>
          <a:p>
            <a:pPr lvl="1" indent="365760" defTabSz="660400">
              <a:defRPr b="0" sz="4400"/>
            </a:pPr>
            <a:r>
              <a:t>- live view helps (focus peaking)</a:t>
            </a:r>
          </a:p>
          <a:p>
            <a:pPr lvl="1" indent="365760" defTabSz="660400">
              <a:defRPr b="0" sz="4400"/>
            </a:pPr>
            <a:r>
              <a:t>- focus stacking (in camera or post)</a:t>
            </a:r>
          </a:p>
          <a:p>
            <a:pPr lvl="1" indent="365760" defTabSz="660400">
              <a:defRPr sz="4400"/>
            </a:pPr>
            <a:r>
              <a:t>Lighting </a:t>
            </a:r>
          </a:p>
          <a:p>
            <a:pPr lvl="1" indent="365760" defTabSz="660400">
              <a:defRPr b="0" sz="4400"/>
            </a:pPr>
            <a:r>
              <a:t>- especially when the lens is close to the subject</a:t>
            </a:r>
          </a:p>
          <a:p>
            <a:pPr lvl="1" indent="365760" defTabSz="660400">
              <a:defRPr sz="4400"/>
            </a:pPr>
            <a:r>
              <a:t>Background </a:t>
            </a:r>
          </a:p>
          <a:p>
            <a:pPr lvl="1" indent="365760" defTabSz="660400">
              <a:defRPr b="0" sz="4400"/>
            </a:pPr>
            <a:r>
              <a:t>- reducing distractions</a:t>
            </a:r>
          </a:p>
        </p:txBody>
      </p:sp>
      <p:pic>
        <p:nvPicPr>
          <p:cNvPr id="228" name="IMG_9242.jpeg" descr="IMG_9242.jpeg"/>
          <p:cNvPicPr>
            <a:picLocks noChangeAspect="1"/>
          </p:cNvPicPr>
          <p:nvPr/>
        </p:nvPicPr>
        <p:blipFill>
          <a:blip r:embed="rId2">
            <a:extLst/>
          </a:blip>
          <a:srcRect l="21708" t="0" r="0" b="0"/>
          <a:stretch>
            <a:fillRect/>
          </a:stretch>
        </p:blipFill>
        <p:spPr>
          <a:xfrm>
            <a:off x="12352894" y="1694327"/>
            <a:ext cx="11562027" cy="110759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Challenges?"/>
          <p:cNvSpPr txBox="1"/>
          <p:nvPr>
            <p:ph type="title"/>
          </p:nvPr>
        </p:nvSpPr>
        <p:spPr>
          <a:xfrm>
            <a:off x="1206500" y="398126"/>
            <a:ext cx="9779000" cy="1348594"/>
          </a:xfrm>
          <a:prstGeom prst="rect">
            <a:avLst/>
          </a:prstGeom>
        </p:spPr>
        <p:txBody>
          <a:bodyPr/>
          <a:lstStyle>
            <a:lvl1pPr defTabSz="2365188">
              <a:defRPr spc="-164" sz="8245"/>
            </a:lvl1pPr>
          </a:lstStyle>
          <a:p>
            <a:pPr/>
            <a:r>
              <a:t>Challenges?</a:t>
            </a:r>
          </a:p>
        </p:txBody>
      </p:sp>
      <p:sp>
        <p:nvSpPr>
          <p:cNvPr id="231" name="Composition…"/>
          <p:cNvSpPr txBox="1"/>
          <p:nvPr>
            <p:ph type="body" sz="half" idx="1"/>
          </p:nvPr>
        </p:nvSpPr>
        <p:spPr>
          <a:xfrm>
            <a:off x="1206500" y="2021672"/>
            <a:ext cx="10471547" cy="10421307"/>
          </a:xfrm>
          <a:prstGeom prst="rect">
            <a:avLst/>
          </a:prstGeom>
        </p:spPr>
        <p:txBody>
          <a:bodyPr/>
          <a:lstStyle/>
          <a:p>
            <a:pPr lvl="1">
              <a:defRPr b="0"/>
            </a:pPr>
          </a:p>
          <a:p>
            <a:pPr/>
            <a:r>
              <a:t>Composition </a:t>
            </a:r>
          </a:p>
          <a:p>
            <a:pPr lvl="1">
              <a:defRPr b="0"/>
            </a:pPr>
            <a:r>
              <a:t>- as important as in landscapes/still life etc</a:t>
            </a:r>
          </a:p>
          <a:p>
            <a:pPr lvl="1">
              <a:defRPr b="0"/>
            </a:pPr>
            <a:r>
              <a:t>- creating a pleasing and/or dramatic image: we cannot rely on the fact this point of view is unusual to make a great image.</a:t>
            </a:r>
          </a:p>
          <a:p>
            <a:pPr lvl="1">
              <a:defRPr b="0"/>
            </a:pPr>
          </a:p>
          <a:p>
            <a:pPr lvl="1">
              <a:defRPr b="0"/>
            </a:pPr>
            <a:r>
              <a:rPr u="sng">
                <a:hlinkClick r:id="rId2" invalidUrl="" action="" tgtFrame="" tooltip="" history="1" highlightClick="0" endSnd="0"/>
              </a:rPr>
              <a:t>https://www.theatlantic.com/photo/2020/11/winners-close-up-photographer-year/617070/</a:t>
            </a:r>
          </a:p>
        </p:txBody>
      </p:sp>
      <p:pic>
        <p:nvPicPr>
          <p:cNvPr id="232" name="Pasted Graphic 2.png" descr="Pasted Graphic 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64435" y="-11735"/>
            <a:ext cx="11381516" cy="13479784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Text"/>
          <p:cNvSpPr txBox="1"/>
          <p:nvPr/>
        </p:nvSpPr>
        <p:spPr>
          <a:xfrm>
            <a:off x="12464435" y="-250724"/>
            <a:ext cx="127001" cy="477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355600">
              <a:defRPr sz="13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player-figurines-of-tabletop-football-game-P3DJTPJ.jpg.webp" descr="player-figurines-of-tabletop-football-game-P3DJTPJ.jpg.webp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97610" y="1045608"/>
            <a:ext cx="19411776" cy="12257150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Text"/>
          <p:cNvSpPr txBox="1"/>
          <p:nvPr/>
        </p:nvSpPr>
        <p:spPr>
          <a:xfrm>
            <a:off x="7747000" y="3931805"/>
            <a:ext cx="127000" cy="477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355600">
              <a:defRPr sz="13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macro-photography-ideas-texture.jpg.webp" descr="macro-photography-ideas-texture.jpg.webp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02351" y="967272"/>
            <a:ext cx="17817277" cy="11912122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Text"/>
          <p:cNvSpPr txBox="1"/>
          <p:nvPr/>
        </p:nvSpPr>
        <p:spPr>
          <a:xfrm>
            <a:off x="7747000" y="3766705"/>
            <a:ext cx="127000" cy="477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355600">
              <a:defRPr sz="13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macro-photography-ideas-abstract-2.jpg.webp" descr="macro-photography-ideas-abstract-2.jpg.webp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07957" y="1517568"/>
            <a:ext cx="16368086" cy="10919853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Text"/>
          <p:cNvSpPr txBox="1"/>
          <p:nvPr/>
        </p:nvSpPr>
        <p:spPr>
          <a:xfrm>
            <a:off x="4007957" y="1278580"/>
            <a:ext cx="127001" cy="477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355600">
              <a:defRPr sz="13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macro-photography-of-ring-2697598.jpg.webp" descr="macro-photography-of-ring-2697598.jpg.webp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39723" y="1415490"/>
            <a:ext cx="17104553" cy="11411180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Text"/>
          <p:cNvSpPr txBox="1"/>
          <p:nvPr/>
        </p:nvSpPr>
        <p:spPr>
          <a:xfrm>
            <a:off x="3639723" y="1176501"/>
            <a:ext cx="127001" cy="477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355600">
              <a:defRPr sz="13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lose up Macro Extreme close-up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Close up</a:t>
            </a:r>
            <a:br/>
            <a:r>
              <a:t>Macro</a:t>
            </a:r>
            <a:br/>
            <a:r>
              <a:t>Extreme close-up</a:t>
            </a:r>
          </a:p>
        </p:txBody>
      </p:sp>
      <p:sp>
        <p:nvSpPr>
          <p:cNvPr id="156" name="What’s the difference?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What’s the difference?</a:t>
            </a:r>
          </a:p>
        </p:txBody>
      </p:sp>
      <p:pic>
        <p:nvPicPr>
          <p:cNvPr id="157" name="MacroCompactCanon2-0001.jpeg" descr="MacroCompactCanon2-0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32526" y="181944"/>
            <a:ext cx="10000346" cy="7500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macrofuji-0580-2.jpeg" descr="macrofuji-0580-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14745" y="6668473"/>
            <a:ext cx="5286243" cy="70242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macrofuji-0580.jpeg" descr="macrofuji-0580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060367" y="4552279"/>
            <a:ext cx="7402136" cy="49347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macro-photography-ideas-waterdrops.jpg.webp" descr="macro-photography-ideas-waterdrops.jpg.webp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00304" y="1344735"/>
            <a:ext cx="14702042" cy="11026531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Text"/>
          <p:cNvSpPr txBox="1"/>
          <p:nvPr/>
        </p:nvSpPr>
        <p:spPr>
          <a:xfrm>
            <a:off x="7747000" y="3404755"/>
            <a:ext cx="127000" cy="477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355600">
              <a:defRPr sz="13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macro-photography-ideas-feather.jpg.webp" descr="macro-photography-ideas-feather.jpg.webp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45231" y="346640"/>
            <a:ext cx="17363628" cy="13022720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Text"/>
          <p:cNvSpPr txBox="1"/>
          <p:nvPr/>
        </p:nvSpPr>
        <p:spPr>
          <a:xfrm>
            <a:off x="8455151" y="3230431"/>
            <a:ext cx="127001" cy="477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355600">
              <a:defRPr sz="13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snowflake-R5CW8U9.jpg.webp" descr="snowflake-R5CW8U9.jpg.webp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74488" y="750265"/>
            <a:ext cx="16087999" cy="11859153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Text"/>
          <p:cNvSpPr txBox="1"/>
          <p:nvPr/>
        </p:nvSpPr>
        <p:spPr>
          <a:xfrm>
            <a:off x="3474488" y="511276"/>
            <a:ext cx="127001" cy="477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355600">
              <a:defRPr sz="13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tepping up level (or two!)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Stepping up level (or two!)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Pasted Graphic 1.png" descr="Pasted Graphic 1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21969"/>
          <a:stretch>
            <a:fillRect/>
          </a:stretch>
        </p:blipFill>
        <p:spPr>
          <a:xfrm>
            <a:off x="6234064" y="607555"/>
            <a:ext cx="12799000" cy="12163105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Text"/>
          <p:cNvSpPr txBox="1"/>
          <p:nvPr/>
        </p:nvSpPr>
        <p:spPr>
          <a:xfrm>
            <a:off x="8782050" y="2585605"/>
            <a:ext cx="127000" cy="477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355600">
              <a:defRPr sz="13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asted Graphic.png" descr="Pasted Graphic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17220" y="623313"/>
            <a:ext cx="9949560" cy="12469374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Text"/>
          <p:cNvSpPr txBox="1"/>
          <p:nvPr/>
        </p:nvSpPr>
        <p:spPr>
          <a:xfrm>
            <a:off x="8686703" y="2464955"/>
            <a:ext cx="127001" cy="477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355600">
              <a:defRPr sz="13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asted Graphic 2.png" descr="Pasted Graphic 2.png"/>
          <p:cNvPicPr>
            <a:picLocks noChangeAspect="1"/>
          </p:cNvPicPr>
          <p:nvPr/>
        </p:nvPicPr>
        <p:blipFill>
          <a:blip r:embed="rId2">
            <a:extLst/>
          </a:blip>
          <a:srcRect l="372" t="744" r="372" b="0"/>
          <a:stretch>
            <a:fillRect/>
          </a:stretch>
        </p:blipFill>
        <p:spPr>
          <a:xfrm>
            <a:off x="6799055" y="351331"/>
            <a:ext cx="10987678" cy="13013338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Text"/>
          <p:cNvSpPr txBox="1"/>
          <p:nvPr/>
        </p:nvSpPr>
        <p:spPr>
          <a:xfrm>
            <a:off x="8782050" y="2699905"/>
            <a:ext cx="127000" cy="477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355600">
              <a:defRPr sz="13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Pasted Graphic 3.png" descr="Pasted Graphic 3.png"/>
          <p:cNvPicPr>
            <a:picLocks noChangeAspect="1"/>
          </p:cNvPicPr>
          <p:nvPr/>
        </p:nvPicPr>
        <p:blipFill>
          <a:blip r:embed="rId2">
            <a:extLst/>
          </a:blip>
          <a:srcRect l="1410" t="41774" r="23455" b="514"/>
          <a:stretch>
            <a:fillRect/>
          </a:stretch>
        </p:blipFill>
        <p:spPr>
          <a:xfrm>
            <a:off x="3922117" y="1335682"/>
            <a:ext cx="16539622" cy="11044677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Text"/>
          <p:cNvSpPr txBox="1"/>
          <p:nvPr/>
        </p:nvSpPr>
        <p:spPr>
          <a:xfrm>
            <a:off x="8496975" y="2831460"/>
            <a:ext cx="127001" cy="477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355600">
              <a:defRPr sz="13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What were these last  four images so good?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were these last </a:t>
            </a:r>
            <a:br/>
            <a:r>
              <a:t>four images so good?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supercloseup-0022.jpeg" descr="supercloseup-00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23785" y="-82314"/>
            <a:ext cx="8686150" cy="57907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supercloseup-0081.jpeg" descr="supercloseup-008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05094" y="5696461"/>
            <a:ext cx="7131658" cy="8006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supercloseup-0087.jpeg" descr="supercloseup-0087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54740" y="1865165"/>
            <a:ext cx="9251209" cy="6167473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Hands on"/>
          <p:cNvSpPr txBox="1"/>
          <p:nvPr>
            <p:ph type="title"/>
          </p:nvPr>
        </p:nvSpPr>
        <p:spPr>
          <a:xfrm>
            <a:off x="451138" y="171697"/>
            <a:ext cx="9779001" cy="1598629"/>
          </a:xfrm>
          <a:prstGeom prst="rect">
            <a:avLst/>
          </a:prstGeom>
        </p:spPr>
        <p:txBody>
          <a:bodyPr/>
          <a:lstStyle/>
          <a:p>
            <a:pPr/>
            <a:r>
              <a:t>Hands on</a:t>
            </a:r>
          </a:p>
        </p:txBody>
      </p:sp>
      <p:pic>
        <p:nvPicPr>
          <p:cNvPr id="276" name="supercloseup-0618.jpeg" descr="supercloseup-0618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514779" y="-17289"/>
            <a:ext cx="10912037" cy="72746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supercloseup-0024-Edit.jpeg" descr="supercloseup-0024-Edit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355612" y="7233453"/>
            <a:ext cx="8044453" cy="7001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extremeCloseUps-0215.jpeg" descr="extremeCloseUps-0215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4286" y="7816935"/>
            <a:ext cx="9251209" cy="61674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Macro"/>
          <p:cNvSpPr txBox="1"/>
          <p:nvPr>
            <p:ph type="title"/>
          </p:nvPr>
        </p:nvSpPr>
        <p:spPr>
          <a:xfrm>
            <a:off x="1206500" y="411172"/>
            <a:ext cx="9779000" cy="1359154"/>
          </a:xfrm>
          <a:prstGeom prst="rect">
            <a:avLst/>
          </a:prstGeom>
        </p:spPr>
        <p:txBody>
          <a:bodyPr/>
          <a:lstStyle>
            <a:lvl1pPr defTabSz="2389572">
              <a:defRPr spc="-166" sz="8330"/>
            </a:lvl1pPr>
          </a:lstStyle>
          <a:p>
            <a:pPr/>
            <a:r>
              <a:t>Macro</a:t>
            </a:r>
          </a:p>
        </p:txBody>
      </p:sp>
      <p:sp>
        <p:nvSpPr>
          <p:cNvPr id="162" name="The image on the sensor is the same size or larger than the object."/>
          <p:cNvSpPr txBox="1"/>
          <p:nvPr>
            <p:ph type="body" sz="quarter" idx="1"/>
          </p:nvPr>
        </p:nvSpPr>
        <p:spPr>
          <a:xfrm>
            <a:off x="592769" y="2153628"/>
            <a:ext cx="9779001" cy="538240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ctr">
              <a:defRPr b="0" sz="6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The image on the sensor is the same size or larger than the object.</a:t>
            </a:r>
          </a:p>
        </p:txBody>
      </p:sp>
      <p:pic>
        <p:nvPicPr>
          <p:cNvPr id="163" name="magnification1.jpg.webp" descr="magnification1.jpg.webp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26814" y="2153628"/>
            <a:ext cx="13483091" cy="11133181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Text"/>
          <p:cNvSpPr txBox="1"/>
          <p:nvPr/>
        </p:nvSpPr>
        <p:spPr>
          <a:xfrm>
            <a:off x="11193334" y="1171915"/>
            <a:ext cx="127001" cy="477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355600">
              <a:defRPr sz="1300">
                <a:solidFill>
                  <a:srgbClr val="000000"/>
                </a:solidFill>
              </a:defRPr>
            </a:pPr>
          </a:p>
        </p:txBody>
      </p:sp>
      <p:sp>
        <p:nvSpPr>
          <p:cNvPr id="165" name="Note the object and image distances to the aperture are the same in 1:1.…"/>
          <p:cNvSpPr/>
          <p:nvPr/>
        </p:nvSpPr>
        <p:spPr>
          <a:xfrm>
            <a:off x="592769" y="7919332"/>
            <a:ext cx="9779001" cy="53824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685165">
              <a:defRPr sz="5644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Note the object and image distances to the aperture are the same in 1:1.</a:t>
            </a:r>
          </a:p>
          <a:p>
            <a:pPr defTabSz="685165">
              <a:defRPr sz="5644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To magnify, the object will be closer to the aperture than the sensor is to the aperture.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6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Demonstration"/>
          <p:cNvSpPr txBox="1"/>
          <p:nvPr>
            <p:ph type="title"/>
          </p:nvPr>
        </p:nvSpPr>
        <p:spPr>
          <a:xfrm>
            <a:off x="970449" y="385332"/>
            <a:ext cx="9779001" cy="1691859"/>
          </a:xfrm>
          <a:prstGeom prst="rect">
            <a:avLst/>
          </a:prstGeom>
        </p:spPr>
        <p:txBody>
          <a:bodyPr/>
          <a:lstStyle/>
          <a:p>
            <a:pPr/>
            <a:r>
              <a:t>Demonstration</a:t>
            </a:r>
          </a:p>
        </p:txBody>
      </p:sp>
      <p:sp>
        <p:nvSpPr>
          <p:cNvPr id="281" name="Using extension tubes and manual lens on an APSC 24Mp Mirrorless Fuji."/>
          <p:cNvSpPr txBox="1"/>
          <p:nvPr>
            <p:ph type="body" sz="quarter" idx="1"/>
          </p:nvPr>
        </p:nvSpPr>
        <p:spPr>
          <a:xfrm>
            <a:off x="994054" y="4865308"/>
            <a:ext cx="7391366" cy="6877570"/>
          </a:xfrm>
          <a:prstGeom prst="rect">
            <a:avLst/>
          </a:prstGeom>
        </p:spPr>
        <p:txBody>
          <a:bodyPr/>
          <a:lstStyle/>
          <a:p>
            <a:pPr/>
            <a:r>
              <a:t>Using extension tubes and manual lens on an APSC 24Mp Mirrorless Fuji.</a:t>
            </a:r>
          </a:p>
        </p:txBody>
      </p:sp>
      <p:pic>
        <p:nvPicPr>
          <p:cNvPr id="282" name="IMG_9214.jpeg" descr="IMG_92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89520" y="1186230"/>
            <a:ext cx="15124719" cy="113435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Even closer!"/>
          <p:cNvSpPr txBox="1"/>
          <p:nvPr>
            <p:ph type="title"/>
          </p:nvPr>
        </p:nvSpPr>
        <p:spPr>
          <a:xfrm>
            <a:off x="970449" y="385332"/>
            <a:ext cx="9779001" cy="1691859"/>
          </a:xfrm>
          <a:prstGeom prst="rect">
            <a:avLst/>
          </a:prstGeom>
        </p:spPr>
        <p:txBody>
          <a:bodyPr/>
          <a:lstStyle/>
          <a:p>
            <a:pPr/>
            <a:r>
              <a:t>Even closer!</a:t>
            </a:r>
          </a:p>
        </p:txBody>
      </p:sp>
      <p:sp>
        <p:nvSpPr>
          <p:cNvPr id="285" name="Using vacuum cleaner tube taped to lens and lens adapter APSC 24Mp Mirrorless Fuji."/>
          <p:cNvSpPr txBox="1"/>
          <p:nvPr>
            <p:ph type="body" sz="quarter" idx="1"/>
          </p:nvPr>
        </p:nvSpPr>
        <p:spPr>
          <a:xfrm>
            <a:off x="994054" y="4865308"/>
            <a:ext cx="7391366" cy="6877570"/>
          </a:xfrm>
          <a:prstGeom prst="rect">
            <a:avLst/>
          </a:prstGeom>
        </p:spPr>
        <p:txBody>
          <a:bodyPr/>
          <a:lstStyle/>
          <a:p>
            <a:pPr/>
            <a:r>
              <a:t>Using vacuum cleaner tube taped to lens and lens adapter APSC 24Mp Mirrorless Fuji.</a:t>
            </a:r>
          </a:p>
        </p:txBody>
      </p:sp>
      <p:pic>
        <p:nvPicPr>
          <p:cNvPr id="286" name="IMG_9238.jpeg" descr="IMG_9238.jpeg"/>
          <p:cNvPicPr>
            <a:picLocks noChangeAspect="1"/>
          </p:cNvPicPr>
          <p:nvPr/>
        </p:nvPicPr>
        <p:blipFill>
          <a:blip r:embed="rId2">
            <a:extLst/>
          </a:blip>
          <a:srcRect l="135" t="2923" r="135" b="31497"/>
          <a:stretch>
            <a:fillRect/>
          </a:stretch>
        </p:blipFill>
        <p:spPr>
          <a:xfrm>
            <a:off x="11041385" y="341342"/>
            <a:ext cx="12843083" cy="63340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G_9242.jpeg" descr="IMG_924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15474" y="8033189"/>
            <a:ext cx="5931607" cy="4448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extremeCloseUp_VacuumCleanerTube-0006Crocus stamen _50cm tube.jpeg" descr="extremeCloseUp_VacuumCleanerTube-0006Crocus stamen _50cm tube.jpeg"/>
          <p:cNvPicPr>
            <a:picLocks noChangeAspect="1"/>
          </p:cNvPicPr>
          <p:nvPr/>
        </p:nvPicPr>
        <p:blipFill>
          <a:blip r:embed="rId4">
            <a:extLst/>
          </a:blip>
          <a:srcRect l="21433" t="26367" r="8279" b="9429"/>
          <a:stretch>
            <a:fillRect/>
          </a:stretch>
        </p:blipFill>
        <p:spPr>
          <a:xfrm>
            <a:off x="14440268" y="7659201"/>
            <a:ext cx="8533485" cy="51965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ost Processing"/>
          <p:cNvSpPr txBox="1"/>
          <p:nvPr>
            <p:ph type="title"/>
          </p:nvPr>
        </p:nvSpPr>
        <p:spPr>
          <a:xfrm>
            <a:off x="1206500" y="472640"/>
            <a:ext cx="9779000" cy="1439316"/>
          </a:xfrm>
          <a:prstGeom prst="rect">
            <a:avLst/>
          </a:prstGeom>
        </p:spPr>
        <p:txBody>
          <a:bodyPr/>
          <a:lstStyle/>
          <a:p>
            <a:pPr/>
            <a:r>
              <a:t>Post Processing</a:t>
            </a:r>
          </a:p>
        </p:txBody>
      </p:sp>
      <p:sp>
        <p:nvSpPr>
          <p:cNvPr id="291" name="Focus stacking…"/>
          <p:cNvSpPr txBox="1"/>
          <p:nvPr>
            <p:ph type="body" sz="half" idx="1"/>
          </p:nvPr>
        </p:nvSpPr>
        <p:spPr>
          <a:xfrm>
            <a:off x="1206500" y="2364469"/>
            <a:ext cx="9779000" cy="10078510"/>
          </a:xfrm>
          <a:prstGeom prst="rect">
            <a:avLst/>
          </a:prstGeom>
        </p:spPr>
        <p:txBody>
          <a:bodyPr/>
          <a:lstStyle/>
          <a:p>
            <a:pPr defTabSz="734694">
              <a:defRPr sz="4895"/>
            </a:pPr>
            <a:r>
              <a:t>Focus stacking</a:t>
            </a:r>
          </a:p>
          <a:p>
            <a:pPr defTabSz="734694">
              <a:defRPr sz="3648"/>
            </a:pPr>
          </a:p>
          <a:p>
            <a:pPr defTabSz="734694">
              <a:defRPr b="0" sz="3648"/>
            </a:pPr>
            <a:r>
              <a:t>1. Import images into Lightroom</a:t>
            </a:r>
          </a:p>
          <a:p>
            <a:pPr defTabSz="734694">
              <a:defRPr b="0" sz="3648"/>
            </a:pPr>
            <a:r>
              <a:t>2. Select the images to use and then right click and select</a:t>
            </a:r>
            <a:br/>
            <a:r>
              <a:t>“Edit in”</a:t>
            </a:r>
            <a:br/>
            <a:r>
              <a:t>“Open as layers in Photoshop”</a:t>
            </a:r>
          </a:p>
          <a:p>
            <a:pPr defTabSz="734694">
              <a:defRPr b="0" i="1" sz="3648"/>
            </a:pPr>
            <a:r>
              <a:t>In Photoshop now</a:t>
            </a:r>
          </a:p>
          <a:p>
            <a:pPr defTabSz="734694">
              <a:defRPr b="0" sz="3648"/>
            </a:pPr>
            <a:r>
              <a:t>1. Select all layers  and click on the menu item “Edit” and “Autoalign Layers”</a:t>
            </a:r>
          </a:p>
          <a:p>
            <a:pPr defTabSz="734694">
              <a:defRPr b="0" sz="3648"/>
            </a:pPr>
            <a:r>
              <a:t>2. Keeping layers selected: click on the menu item “Edit” and “Autoblend Layers”</a:t>
            </a:r>
          </a:p>
          <a:p>
            <a:pPr defTabSz="734694">
              <a:defRPr b="0" sz="3648"/>
            </a:pPr>
            <a:r>
              <a:t>Wait ……</a:t>
            </a:r>
          </a:p>
          <a:p>
            <a:pPr defTabSz="734694">
              <a:defRPr b="0" sz="3648"/>
            </a:pPr>
            <a:r>
              <a:t>3. Click on the menu item “File” and “Save”. Your image is now available back in Lightroom so you can adjust colours cropping etc.</a:t>
            </a:r>
          </a:p>
        </p:txBody>
      </p:sp>
      <p:pic>
        <p:nvPicPr>
          <p:cNvPr id="29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15833" y="755043"/>
            <a:ext cx="13241790" cy="114691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ensor sizes"/>
          <p:cNvSpPr txBox="1"/>
          <p:nvPr>
            <p:ph type="title"/>
          </p:nvPr>
        </p:nvSpPr>
        <p:spPr>
          <a:xfrm>
            <a:off x="1206500" y="1270000"/>
            <a:ext cx="9779000" cy="1336518"/>
          </a:xfrm>
          <a:prstGeom prst="rect">
            <a:avLst/>
          </a:prstGeom>
        </p:spPr>
        <p:txBody>
          <a:bodyPr/>
          <a:lstStyle>
            <a:lvl1pPr defTabSz="2316421">
              <a:defRPr spc="-161" sz="8075"/>
            </a:lvl1pPr>
          </a:lstStyle>
          <a:p>
            <a:pPr/>
            <a:r>
              <a:t>Sensor sizes</a:t>
            </a:r>
          </a:p>
        </p:txBody>
      </p:sp>
      <p:sp>
        <p:nvSpPr>
          <p:cNvPr id="168" name="Smaller sensors will have less of the object in view for a given magnification…"/>
          <p:cNvSpPr txBox="1"/>
          <p:nvPr>
            <p:ph type="body" sz="half" idx="1"/>
          </p:nvPr>
        </p:nvSpPr>
        <p:spPr>
          <a:xfrm>
            <a:off x="1206500" y="2890868"/>
            <a:ext cx="9779000" cy="8277847"/>
          </a:xfrm>
          <a:prstGeom prst="rect">
            <a:avLst/>
          </a:prstGeom>
        </p:spPr>
        <p:txBody>
          <a:bodyPr/>
          <a:lstStyle/>
          <a:p>
            <a:pPr/>
            <a:r>
              <a:t>Smaller sensors will have less of the object in view for a given magnification</a:t>
            </a:r>
          </a:p>
          <a:p>
            <a:pPr/>
          </a:p>
          <a:p>
            <a:pPr/>
            <a:r>
              <a:rPr u="sng">
                <a:hlinkClick r:id="rId2" invalidUrl="" action="" tgtFrame="" tooltip="" history="1" highlightClick="0" endSnd="0"/>
              </a:rPr>
              <a:t>https://www.olympus-lifescience.com/en/microscope-resource/primer/java/lens/bi-convex/</a:t>
            </a:r>
            <a:r>
              <a:t> </a:t>
            </a:r>
          </a:p>
        </p:txBody>
      </p:sp>
      <p:pic>
        <p:nvPicPr>
          <p:cNvPr id="16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24362" y="2723563"/>
            <a:ext cx="12424732" cy="8268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209971" y="2809269"/>
            <a:ext cx="3341247" cy="84410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lose up Macro Extreme close-up"/>
          <p:cNvSpPr txBox="1"/>
          <p:nvPr>
            <p:ph type="title"/>
          </p:nvPr>
        </p:nvSpPr>
        <p:spPr>
          <a:xfrm>
            <a:off x="144273" y="-2459596"/>
            <a:ext cx="9779001" cy="5882274"/>
          </a:xfrm>
          <a:prstGeom prst="rect">
            <a:avLst/>
          </a:prstGeom>
        </p:spPr>
        <p:txBody>
          <a:bodyPr/>
          <a:lstStyle/>
          <a:p>
            <a:pPr/>
            <a:r>
              <a:t>Close up</a:t>
            </a:r>
            <a:br/>
            <a:r>
              <a:t>Macro</a:t>
            </a:r>
            <a:br/>
            <a:r>
              <a:t>Extreme close-up</a:t>
            </a:r>
          </a:p>
        </p:txBody>
      </p:sp>
      <p:sp>
        <p:nvSpPr>
          <p:cNvPr id="173" name="What’s the difference?"/>
          <p:cNvSpPr txBox="1"/>
          <p:nvPr>
            <p:ph type="body" sz="quarter" idx="1"/>
          </p:nvPr>
        </p:nvSpPr>
        <p:spPr>
          <a:xfrm>
            <a:off x="144273" y="3661452"/>
            <a:ext cx="9779001" cy="5382402"/>
          </a:xfrm>
          <a:prstGeom prst="rect">
            <a:avLst/>
          </a:prstGeom>
        </p:spPr>
        <p:txBody>
          <a:bodyPr/>
          <a:lstStyle/>
          <a:p>
            <a:pPr/>
            <a:r>
              <a:t>What’s the difference?</a:t>
            </a:r>
          </a:p>
        </p:txBody>
      </p:sp>
      <p:pic>
        <p:nvPicPr>
          <p:cNvPr id="174" name="macrofuji-0583.jpeg" descr="macrofuji-0583.jpeg"/>
          <p:cNvPicPr>
            <a:picLocks noChangeAspect="1"/>
          </p:cNvPicPr>
          <p:nvPr/>
        </p:nvPicPr>
        <p:blipFill>
          <a:blip r:embed="rId2">
            <a:extLst/>
          </a:blip>
          <a:srcRect l="0" t="4518" r="12776" b="0"/>
          <a:stretch>
            <a:fillRect/>
          </a:stretch>
        </p:blipFill>
        <p:spPr>
          <a:xfrm>
            <a:off x="-801330" y="4563198"/>
            <a:ext cx="13152172" cy="9598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macrofuji-0595.jpeg" descr="macrofuji-059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38268" y="4569174"/>
            <a:ext cx="13239839" cy="88265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What equipment do you need?"/>
          <p:cNvSpPr txBox="1"/>
          <p:nvPr>
            <p:ph type="title"/>
          </p:nvPr>
        </p:nvSpPr>
        <p:spPr>
          <a:xfrm>
            <a:off x="876029" y="477224"/>
            <a:ext cx="9779001" cy="2426143"/>
          </a:xfrm>
          <a:prstGeom prst="rect">
            <a:avLst/>
          </a:prstGeom>
        </p:spPr>
        <p:txBody>
          <a:bodyPr/>
          <a:lstStyle>
            <a:lvl1pPr defTabSz="2413955">
              <a:defRPr spc="-168" sz="8415"/>
            </a:lvl1pPr>
          </a:lstStyle>
          <a:p>
            <a:pPr/>
            <a:r>
              <a:t>What equipment do you need?</a:t>
            </a:r>
          </a:p>
        </p:txBody>
      </p:sp>
      <p:sp>
        <p:nvSpPr>
          <p:cNvPr id="178" name="Suitable lens…"/>
          <p:cNvSpPr txBox="1"/>
          <p:nvPr>
            <p:ph type="body" sz="half" idx="1"/>
          </p:nvPr>
        </p:nvSpPr>
        <p:spPr>
          <a:xfrm>
            <a:off x="447382" y="2894653"/>
            <a:ext cx="11273638" cy="10589821"/>
          </a:xfrm>
          <a:prstGeom prst="rect">
            <a:avLst/>
          </a:prstGeom>
        </p:spPr>
        <p:txBody>
          <a:bodyPr/>
          <a:lstStyle/>
          <a:p>
            <a:pPr defTabSz="511809">
              <a:defRPr b="0" sz="3409"/>
            </a:pPr>
            <a:r>
              <a:rPr b="1"/>
              <a:t>Suitable lens</a:t>
            </a:r>
          </a:p>
          <a:p>
            <a:pPr defTabSz="511809">
              <a:defRPr b="0" sz="3409"/>
            </a:pPr>
            <a:r>
              <a:t>	- Zoom/telephoto </a:t>
            </a:r>
          </a:p>
          <a:p>
            <a:pPr defTabSz="511809">
              <a:defRPr b="0" sz="3409"/>
            </a:pPr>
            <a:r>
              <a:t>	- Specialised Macro lens (Typically 80-100mm)</a:t>
            </a:r>
          </a:p>
          <a:p>
            <a:pPr defTabSz="511809">
              <a:defRPr b="0" sz="3409"/>
            </a:pPr>
            <a:r>
              <a:t>	- extension tubes (From £18)</a:t>
            </a:r>
          </a:p>
          <a:p>
            <a:pPr defTabSz="511809">
              <a:defRPr b="0" sz="3409"/>
            </a:pPr>
            <a:r>
              <a:t>	- reversing lens adapter (From £12)</a:t>
            </a:r>
          </a:p>
          <a:p>
            <a:pPr defTabSz="511809">
              <a:defRPr b="0" sz="3409"/>
            </a:pPr>
            <a:r>
              <a:t>	</a:t>
            </a:r>
            <a:r>
              <a:rPr i="1"/>
              <a:t>-NOTE: electronic focussing lenses are not good for this, but secondhand manual lenses can be bought quite cheaply - at the moment</a:t>
            </a:r>
          </a:p>
          <a:p>
            <a:pPr defTabSz="511809">
              <a:defRPr sz="3409"/>
            </a:pPr>
            <a:r>
              <a:t>Tripod</a:t>
            </a:r>
          </a:p>
          <a:p>
            <a:pPr defTabSz="511809">
              <a:defRPr b="0" sz="3409"/>
            </a:pPr>
            <a:r>
              <a:t>	use “upside down” </a:t>
            </a:r>
          </a:p>
          <a:p>
            <a:pPr defTabSz="511809">
              <a:defRPr sz="3409"/>
            </a:pPr>
            <a:r>
              <a:t>Lighting</a:t>
            </a:r>
          </a:p>
          <a:p>
            <a:pPr defTabSz="511809">
              <a:defRPr b="0" sz="3409"/>
            </a:pPr>
            <a:r>
              <a:t>	- Continuous (Single sources or ring)</a:t>
            </a:r>
          </a:p>
          <a:p>
            <a:pPr defTabSz="511809">
              <a:defRPr b="0" sz="3409"/>
            </a:pPr>
            <a:r>
              <a:t>	- Flash</a:t>
            </a:r>
          </a:p>
          <a:p>
            <a:pPr defTabSz="511809">
              <a:defRPr b="0" sz="3409"/>
            </a:pPr>
            <a:r>
              <a:t>	- Natural light</a:t>
            </a:r>
          </a:p>
          <a:p>
            <a:pPr defTabSz="511809">
              <a:defRPr b="0" sz="3409"/>
            </a:pPr>
            <a:r>
              <a:t>	-light tent/cube for diffused light</a:t>
            </a:r>
          </a:p>
          <a:p>
            <a:pPr defTabSz="511809">
              <a:defRPr b="0" sz="3409"/>
            </a:pPr>
          </a:p>
          <a:p>
            <a:pPr defTabSz="511809">
              <a:defRPr sz="3409"/>
            </a:pPr>
            <a:r>
              <a:t>Cable Release</a:t>
            </a:r>
          </a:p>
          <a:p>
            <a:pPr defTabSz="511809">
              <a:defRPr b="0" sz="3409"/>
            </a:pPr>
            <a:r>
              <a:t>	- or time delay on camera</a:t>
            </a:r>
          </a:p>
          <a:p>
            <a:pPr defTabSz="511809">
              <a:defRPr b="0" sz="3409"/>
            </a:pPr>
          </a:p>
          <a:p>
            <a:pPr defTabSz="511809">
              <a:defRPr b="0" sz="3409"/>
            </a:pPr>
            <a:r>
              <a:rPr b="1"/>
              <a:t>Clamps and supports</a:t>
            </a:r>
            <a:r>
              <a:t> - pegs, pins plasticine </a:t>
            </a:r>
          </a:p>
        </p:txBody>
      </p:sp>
      <p:pic>
        <p:nvPicPr>
          <p:cNvPr id="179" name="macro-photography-nikon-macro-lens-8.jpg.webp" descr="macro-photography-nikon-macro-lens-8.jpg.webp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38753" y="165253"/>
            <a:ext cx="7222673" cy="4663783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Text"/>
          <p:cNvSpPr txBox="1"/>
          <p:nvPr/>
        </p:nvSpPr>
        <p:spPr>
          <a:xfrm>
            <a:off x="15300610" y="-73735"/>
            <a:ext cx="127001" cy="477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355600">
              <a:defRPr sz="1300">
                <a:solidFill>
                  <a:srgbClr val="000000"/>
                </a:solidFill>
              </a:defRPr>
            </a:pPr>
          </a:p>
        </p:txBody>
      </p:sp>
      <p:pic>
        <p:nvPicPr>
          <p:cNvPr id="181" name="2UtsUwr.webp" descr="2UtsUwr.webp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009172" y="5170485"/>
            <a:ext cx="6134229" cy="4057355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Text"/>
          <p:cNvSpPr txBox="1"/>
          <p:nvPr/>
        </p:nvSpPr>
        <p:spPr>
          <a:xfrm>
            <a:off x="15300610" y="7221185"/>
            <a:ext cx="127001" cy="477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355600">
              <a:defRPr sz="1300">
                <a:solidFill>
                  <a:srgbClr val="000000"/>
                </a:solidFill>
              </a:defRPr>
            </a:pPr>
          </a:p>
        </p:txBody>
      </p:sp>
      <p:pic>
        <p:nvPicPr>
          <p:cNvPr id="18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970888" y="6907108"/>
            <a:ext cx="5973492" cy="59734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575229" y="1067730"/>
            <a:ext cx="3452280" cy="51758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425379" y="9986285"/>
            <a:ext cx="5650970" cy="21191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1" grpId="3"/>
      <p:bldP build="whole" bldLvl="1" animBg="1" rev="0" advAuto="0" spid="184" grpId="4"/>
      <p:bldP build="whole" bldLvl="1" animBg="1" rev="0" advAuto="0" spid="179" grpId="1"/>
      <p:bldP build="whole" bldLvl="1" animBg="1" rev="0" advAuto="0" spid="185" grpId="5"/>
      <p:bldP build="whole" bldLvl="1" animBg="1" rev="0" advAuto="0" spid="183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What camera do I need?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camera do I need?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macroIPhone-9204.jpeg" descr="macroIPhone-92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620" y="0"/>
            <a:ext cx="10287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I-Phone"/>
          <p:cNvSpPr txBox="1"/>
          <p:nvPr/>
        </p:nvSpPr>
        <p:spPr>
          <a:xfrm>
            <a:off x="-667089" y="12103761"/>
            <a:ext cx="9276188" cy="1564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900"/>
            </a:lvl1pPr>
          </a:lstStyle>
          <a:p>
            <a:pPr/>
            <a:r>
              <a:t>I-Phone</a:t>
            </a:r>
          </a:p>
        </p:txBody>
      </p:sp>
      <p:pic>
        <p:nvPicPr>
          <p:cNvPr id="19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81822" y="1721703"/>
            <a:ext cx="12472927" cy="9354694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Howard’s-Phone"/>
          <p:cNvSpPr txBox="1"/>
          <p:nvPr/>
        </p:nvSpPr>
        <p:spPr>
          <a:xfrm>
            <a:off x="12074785" y="11593425"/>
            <a:ext cx="10287002" cy="1564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900"/>
            </a:lvl1pPr>
          </a:lstStyle>
          <a:p>
            <a:pPr/>
            <a:r>
              <a:t>Howard’s-Phone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hone  attachment"/>
          <p:cNvSpPr txBox="1"/>
          <p:nvPr/>
        </p:nvSpPr>
        <p:spPr>
          <a:xfrm>
            <a:off x="88239" y="133740"/>
            <a:ext cx="9060529" cy="3063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9900"/>
            </a:pPr>
            <a:r>
              <a:t>Phone</a:t>
            </a:r>
            <a:br/>
            <a:r>
              <a:t> attachment</a:t>
            </a:r>
          </a:p>
        </p:txBody>
      </p:sp>
      <p:pic>
        <p:nvPicPr>
          <p:cNvPr id="19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06859" y="-211851"/>
            <a:ext cx="10287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07212" y="4052012"/>
            <a:ext cx="5022583" cy="86489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